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7" r:id="rId1"/>
    <p:sldMasterId id="2147483779" r:id="rId2"/>
    <p:sldMasterId id="2147483782" r:id="rId3"/>
    <p:sldMasterId id="2147483785" r:id="rId4"/>
    <p:sldMasterId id="2147483764" r:id="rId5"/>
    <p:sldMasterId id="2147483770" r:id="rId6"/>
  </p:sldMasterIdLst>
  <p:notesMasterIdLst>
    <p:notesMasterId r:id="rId18"/>
  </p:notesMasterIdLst>
  <p:handoutMasterIdLst>
    <p:handoutMasterId r:id="rId19"/>
  </p:handoutMasterIdLst>
  <p:sldIdLst>
    <p:sldId id="279" r:id="rId7"/>
    <p:sldId id="257" r:id="rId8"/>
    <p:sldId id="286" r:id="rId9"/>
    <p:sldId id="287" r:id="rId10"/>
    <p:sldId id="258" r:id="rId11"/>
    <p:sldId id="284" r:id="rId12"/>
    <p:sldId id="285" r:id="rId13"/>
    <p:sldId id="259" r:id="rId14"/>
    <p:sldId id="281" r:id="rId15"/>
    <p:sldId id="260" r:id="rId16"/>
    <p:sldId id="269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145" userDrawn="1">
          <p15:clr>
            <a:srgbClr val="A4A3A4"/>
          </p15:clr>
        </p15:guide>
        <p15:guide id="4" pos="5628">
          <p15:clr>
            <a:srgbClr val="A4A3A4"/>
          </p15:clr>
        </p15:guide>
        <p15:guide id="7" pos="5057" userDrawn="1">
          <p15:clr>
            <a:srgbClr val="A4A3A4"/>
          </p15:clr>
        </p15:guide>
        <p15:guide id="8" orient="horz" pos="604">
          <p15:clr>
            <a:srgbClr val="A4A3A4"/>
          </p15:clr>
        </p15:guide>
        <p15:guide id="10" orient="horz" pos="384">
          <p15:clr>
            <a:srgbClr val="A4A3A4"/>
          </p15:clr>
        </p15:guide>
        <p15:guide id="12" orient="horz" pos="2881">
          <p15:clr>
            <a:srgbClr val="A4A3A4"/>
          </p15:clr>
        </p15:guide>
        <p15:guide id="13" orient="horz" pos="1746">
          <p15:clr>
            <a:srgbClr val="A4A3A4"/>
          </p15:clr>
        </p15:guide>
        <p15:guide id="15" pos="1878">
          <p15:clr>
            <a:srgbClr val="A4A3A4"/>
          </p15:clr>
        </p15:guide>
        <p15:guide id="16" pos="2015">
          <p15:clr>
            <a:srgbClr val="A4A3A4"/>
          </p15:clr>
        </p15:guide>
        <p15:guide id="17">
          <p15:clr>
            <a:srgbClr val="A4A3A4"/>
          </p15:clr>
        </p15:guide>
        <p15:guide id="18" pos="3751">
          <p15:clr>
            <a:srgbClr val="A4A3A4"/>
          </p15:clr>
        </p15:guide>
        <p15:guide id="19" pos="3891">
          <p15:clr>
            <a:srgbClr val="A4A3A4"/>
          </p15:clr>
        </p15:guide>
        <p15:guide id="20" pos="1073">
          <p15:clr>
            <a:srgbClr val="A4A3A4"/>
          </p15:clr>
        </p15:guide>
        <p15:guide id="21" orient="horz" pos="314">
          <p15:clr>
            <a:srgbClr val="A4A3A4"/>
          </p15:clr>
        </p15:guide>
        <p15:guide id="22" orient="horz" pos="2899">
          <p15:clr>
            <a:srgbClr val="A4A3A4"/>
          </p15:clr>
        </p15:guide>
        <p15:guide id="23" orient="horz" pos="1409">
          <p15:clr>
            <a:srgbClr val="A4A3A4"/>
          </p15:clr>
        </p15:guide>
        <p15:guide id="24" orient="horz" pos="617">
          <p15:clr>
            <a:srgbClr val="A4A3A4"/>
          </p15:clr>
        </p15:guide>
        <p15:guide id="25" orient="horz" pos="430">
          <p15:clr>
            <a:srgbClr val="A4A3A4"/>
          </p15:clr>
        </p15:guide>
        <p15:guide id="26" orient="horz" pos="1306">
          <p15:clr>
            <a:srgbClr val="A4A3A4"/>
          </p15:clr>
        </p15:guide>
        <p15:guide id="27" orient="horz" pos="2099">
          <p15:clr>
            <a:srgbClr val="A4A3A4"/>
          </p15:clr>
        </p15:guide>
        <p15:guide id="28" orient="horz" pos="2205">
          <p15:clr>
            <a:srgbClr val="A4A3A4"/>
          </p15:clr>
        </p15:guide>
        <p15:guide id="29" pos="107">
          <p15:clr>
            <a:srgbClr val="A4A3A4"/>
          </p15:clr>
        </p15:guide>
        <p15:guide id="30" pos="5656">
          <p15:clr>
            <a:srgbClr val="A4A3A4"/>
          </p15:clr>
        </p15:guide>
        <p15:guide id="31" pos="1888">
          <p15:clr>
            <a:srgbClr val="A4A3A4"/>
          </p15:clr>
        </p15:guide>
        <p15:guide id="32" pos="1991">
          <p15:clr>
            <a:srgbClr val="A4A3A4"/>
          </p15:clr>
        </p15:guide>
        <p15:guide id="33" pos="3775">
          <p15:clr>
            <a:srgbClr val="A4A3A4"/>
          </p15:clr>
        </p15:guide>
        <p15:guide id="34" pos="3879">
          <p15:clr>
            <a:srgbClr val="A4A3A4"/>
          </p15:clr>
        </p15:guide>
        <p15:guide id="35" pos="10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00" autoAdjust="0"/>
  </p:normalViewPr>
  <p:slideViewPr>
    <p:cSldViewPr snapToGrid="0" showGuides="1">
      <p:cViewPr varScale="1">
        <p:scale>
          <a:sx n="114" d="100"/>
          <a:sy n="114" d="100"/>
        </p:scale>
        <p:origin x="186" y="90"/>
      </p:cViewPr>
      <p:guideLst>
        <p:guide pos="145"/>
        <p:guide pos="5628"/>
        <p:guide pos="5057"/>
        <p:guide orient="horz" pos="604"/>
        <p:guide orient="horz" pos="384"/>
        <p:guide orient="horz" pos="2881"/>
        <p:guide orient="horz" pos="1746"/>
        <p:guide pos="1878"/>
        <p:guide pos="2015"/>
        <p:guide/>
        <p:guide pos="3751"/>
        <p:guide pos="3891"/>
        <p:guide pos="1073"/>
        <p:guide orient="horz" pos="314"/>
        <p:guide orient="horz" pos="2899"/>
        <p:guide orient="horz" pos="1409"/>
        <p:guide orient="horz" pos="617"/>
        <p:guide orient="horz" pos="430"/>
        <p:guide orient="horz" pos="1306"/>
        <p:guide orient="horz" pos="2099"/>
        <p:guide orient="horz" pos="2205"/>
        <p:guide pos="107"/>
        <p:guide pos="5656"/>
        <p:guide pos="1888"/>
        <p:guide pos="1991"/>
        <p:guide pos="3775"/>
        <p:guide pos="3879"/>
        <p:guide pos="10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-3630" y="-10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E431C-8C36-4D7E-B9EF-A81810C5439C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8D38-B759-4F71-8C75-97855087A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626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0C1DF-F1E7-4F55-A84B-C146222D7CE7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185DB-A00E-4AF3-B661-15E0258810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84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869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861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7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9" name="Содержимое 7"/>
          <p:cNvSpPr>
            <a:spLocks noGrp="1"/>
          </p:cNvSpPr>
          <p:nvPr>
            <p:ph sz="quarter" idx="12"/>
          </p:nvPr>
        </p:nvSpPr>
        <p:spPr>
          <a:xfrm>
            <a:off x="153988" y="914400"/>
            <a:ext cx="8816975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2" y="910908"/>
            <a:ext cx="2664000" cy="3691255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7" name="Содержимое 7"/>
          <p:cNvSpPr>
            <a:spLocks noGrp="1"/>
          </p:cNvSpPr>
          <p:nvPr>
            <p:ph sz="quarter" idx="12"/>
          </p:nvPr>
        </p:nvSpPr>
        <p:spPr>
          <a:xfrm>
            <a:off x="3147461" y="914400"/>
            <a:ext cx="5823502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Содержимое 7"/>
          <p:cNvSpPr>
            <a:spLocks noGrp="1"/>
          </p:cNvSpPr>
          <p:nvPr>
            <p:ph sz="quarter" idx="13"/>
          </p:nvPr>
        </p:nvSpPr>
        <p:spPr>
          <a:xfrm>
            <a:off x="152400" y="912796"/>
            <a:ext cx="2687053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5" name="Содержимое 7"/>
          <p:cNvSpPr>
            <a:spLocks noGrp="1"/>
          </p:cNvSpPr>
          <p:nvPr>
            <p:ph sz="quarter" idx="12"/>
          </p:nvPr>
        </p:nvSpPr>
        <p:spPr>
          <a:xfrm>
            <a:off x="153988" y="914400"/>
            <a:ext cx="8816975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9" name="Содержимое 7"/>
          <p:cNvSpPr>
            <a:spLocks noGrp="1"/>
          </p:cNvSpPr>
          <p:nvPr>
            <p:ph sz="quarter" idx="15"/>
          </p:nvPr>
        </p:nvSpPr>
        <p:spPr>
          <a:xfrm>
            <a:off x="152400" y="911191"/>
            <a:ext cx="2841057" cy="36957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Содержимое 7"/>
          <p:cNvSpPr>
            <a:spLocks noGrp="1"/>
          </p:cNvSpPr>
          <p:nvPr>
            <p:ph sz="quarter" idx="16"/>
          </p:nvPr>
        </p:nvSpPr>
        <p:spPr>
          <a:xfrm>
            <a:off x="3144253" y="911191"/>
            <a:ext cx="2841057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Содержимое 7"/>
          <p:cNvSpPr>
            <a:spLocks noGrp="1"/>
          </p:cNvSpPr>
          <p:nvPr>
            <p:ph sz="quarter" idx="17"/>
          </p:nvPr>
        </p:nvSpPr>
        <p:spPr>
          <a:xfrm>
            <a:off x="6137710" y="911191"/>
            <a:ext cx="2841057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6" name="Содержимое 7"/>
          <p:cNvSpPr>
            <a:spLocks noGrp="1"/>
          </p:cNvSpPr>
          <p:nvPr>
            <p:ph sz="quarter" idx="12"/>
          </p:nvPr>
        </p:nvSpPr>
        <p:spPr>
          <a:xfrm>
            <a:off x="3147461" y="914400"/>
            <a:ext cx="5823502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3"/>
          </p:nvPr>
        </p:nvSpPr>
        <p:spPr>
          <a:xfrm>
            <a:off x="152400" y="912796"/>
            <a:ext cx="2841057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6" name="Содержимое 7"/>
          <p:cNvSpPr>
            <a:spLocks noGrp="1"/>
          </p:cNvSpPr>
          <p:nvPr>
            <p:ph sz="quarter" idx="17"/>
          </p:nvPr>
        </p:nvSpPr>
        <p:spPr>
          <a:xfrm>
            <a:off x="154004" y="2175308"/>
            <a:ext cx="8824763" cy="24219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МЕРОПРИЯТИЯ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1551600" y="979488"/>
            <a:ext cx="7321550" cy="3622675"/>
          </a:xfrm>
        </p:spPr>
        <p:txBody>
          <a:bodyPr/>
          <a:lstStyle/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Содержимое 7"/>
          <p:cNvSpPr>
            <a:spLocks noGrp="1"/>
          </p:cNvSpPr>
          <p:nvPr>
            <p:ph sz="quarter" idx="15"/>
          </p:nvPr>
        </p:nvSpPr>
        <p:spPr>
          <a:xfrm>
            <a:off x="152400" y="911191"/>
            <a:ext cx="2841057" cy="36957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Содержимое 7"/>
          <p:cNvSpPr>
            <a:spLocks noGrp="1"/>
          </p:cNvSpPr>
          <p:nvPr>
            <p:ph sz="quarter" idx="16"/>
          </p:nvPr>
        </p:nvSpPr>
        <p:spPr>
          <a:xfrm>
            <a:off x="3144253" y="911191"/>
            <a:ext cx="2841057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3" name="Содержимое 7"/>
          <p:cNvSpPr>
            <a:spLocks noGrp="1"/>
          </p:cNvSpPr>
          <p:nvPr>
            <p:ph sz="quarter" idx="17"/>
          </p:nvPr>
        </p:nvSpPr>
        <p:spPr>
          <a:xfrm>
            <a:off x="6137710" y="911191"/>
            <a:ext cx="2841057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9" name="Содержимое 7"/>
          <p:cNvSpPr>
            <a:spLocks noGrp="1"/>
          </p:cNvSpPr>
          <p:nvPr>
            <p:ph sz="quarter" idx="12"/>
          </p:nvPr>
        </p:nvSpPr>
        <p:spPr>
          <a:xfrm>
            <a:off x="3147461" y="914400"/>
            <a:ext cx="5823502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Содержимое 7"/>
          <p:cNvSpPr>
            <a:spLocks noGrp="1"/>
          </p:cNvSpPr>
          <p:nvPr>
            <p:ph sz="quarter" idx="13"/>
          </p:nvPr>
        </p:nvSpPr>
        <p:spPr>
          <a:xfrm>
            <a:off x="152400" y="912796"/>
            <a:ext cx="2841057" cy="3695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9" name="Содержимое 7"/>
          <p:cNvSpPr>
            <a:spLocks noGrp="1"/>
          </p:cNvSpPr>
          <p:nvPr>
            <p:ph sz="quarter" idx="17"/>
          </p:nvPr>
        </p:nvSpPr>
        <p:spPr>
          <a:xfrm>
            <a:off x="154004" y="2175308"/>
            <a:ext cx="8824763" cy="24219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7" name="Содержимое 7"/>
          <p:cNvSpPr>
            <a:spLocks noGrp="1"/>
          </p:cNvSpPr>
          <p:nvPr>
            <p:ph sz="quarter" idx="17"/>
          </p:nvPr>
        </p:nvSpPr>
        <p:spPr>
          <a:xfrm>
            <a:off x="154004" y="2175308"/>
            <a:ext cx="8824763" cy="24219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5160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6" name="Содержимое 7"/>
          <p:cNvSpPr>
            <a:spLocks noGrp="1"/>
          </p:cNvSpPr>
          <p:nvPr>
            <p:ph sz="quarter" idx="17"/>
          </p:nvPr>
        </p:nvSpPr>
        <p:spPr>
          <a:xfrm>
            <a:off x="1549667" y="2175308"/>
            <a:ext cx="7429100" cy="24219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4783500"/>
            <a:ext cx="9143999" cy="360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376361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1" y="4783500"/>
            <a:ext cx="1380337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371600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371600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40400" y="108000"/>
            <a:ext cx="1062000" cy="58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1" r:id="rId3"/>
    <p:sldLayoutId id="2147483730" r:id="rId4"/>
    <p:sldLayoutId id="2147483743" r:id="rId5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19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2073275"/>
            <a:ext cx="9143999" cy="3070225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1" y="4783500"/>
            <a:ext cx="1380337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9"/>
            <a:ext cx="8828087" cy="11623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371600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2" y="1"/>
            <a:ext cx="1376361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4" name="Line 9"/>
          <p:cNvSpPr>
            <a:spLocks noChangeShapeType="1"/>
          </p:cNvSpPr>
          <p:nvPr userDrawn="1"/>
        </p:nvSpPr>
        <p:spPr bwMode="auto">
          <a:xfrm>
            <a:off x="1371600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40400" y="108000"/>
            <a:ext cx="1062000" cy="58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19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1386161" y="2079099"/>
            <a:ext cx="7753075" cy="3070225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1" y="4783500"/>
            <a:ext cx="1380337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11623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371600" y="0"/>
            <a:ext cx="0" cy="5143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7"/>
          <p:cNvSpPr>
            <a:spLocks noChangeArrowheads="1"/>
          </p:cNvSpPr>
          <p:nvPr userDrawn="1"/>
        </p:nvSpPr>
        <p:spPr bwMode="auto">
          <a:xfrm>
            <a:off x="2" y="1"/>
            <a:ext cx="1376361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371600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40400" y="108000"/>
            <a:ext cx="1062000" cy="58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19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2997200" y="1"/>
            <a:ext cx="6146799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 userDrawn="1"/>
        </p:nvSpPr>
        <p:spPr bwMode="auto">
          <a:xfrm>
            <a:off x="1301750" y="4776788"/>
            <a:ext cx="7842249" cy="366711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376361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1" y="4783500"/>
            <a:ext cx="1375200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2665539" cy="36912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4" name="Line 9"/>
          <p:cNvSpPr>
            <a:spLocks noChangeShapeType="1"/>
          </p:cNvSpPr>
          <p:nvPr userDrawn="1"/>
        </p:nvSpPr>
        <p:spPr bwMode="auto">
          <a:xfrm>
            <a:off x="1371600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40400" y="108000"/>
            <a:ext cx="1062000" cy="58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19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3999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478754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1" y="4783500"/>
            <a:ext cx="1374513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3713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371600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2" y="1"/>
            <a:ext cx="1376361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1371600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40400" y="108000"/>
            <a:ext cx="1062000" cy="58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19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3999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478754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9144001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1600" y="979488"/>
            <a:ext cx="7418013" cy="3622675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auto">
          <a:xfrm>
            <a:off x="2" y="1"/>
            <a:ext cx="1376361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155160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1" name="Line 9"/>
          <p:cNvSpPr>
            <a:spLocks noChangeShapeType="1"/>
          </p:cNvSpPr>
          <p:nvPr userDrawn="1"/>
        </p:nvSpPr>
        <p:spPr bwMode="auto">
          <a:xfrm>
            <a:off x="1371600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40400" y="108000"/>
            <a:ext cx="1062000" cy="58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0" lang="ru-RU" sz="19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b="1" kern="1200" baseline="0" dirty="0" smtClean="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474708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271670" y="979488"/>
            <a:ext cx="8601480" cy="3622675"/>
          </a:xfrm>
        </p:spPr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Перфилов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Евгений Владимирович</a:t>
            </a:r>
            <a:endParaRPr lang="ru-RU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генерального директора по строительству </a:t>
            </a:r>
            <a:r>
              <a:rPr lang="ru-RU" b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инвестициям </a:t>
            </a:r>
            <a:endParaRPr lang="ru-RU" b="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</a:t>
            </a:r>
            <a:r>
              <a:rPr lang="ru-RU" b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 газораспределение </a:t>
            </a:r>
            <a:r>
              <a:rPr lang="ru-RU" b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Великий Новгород»</a:t>
            </a:r>
            <a:endParaRPr lang="ru-RU" b="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Догазификация</a:t>
            </a:r>
            <a:endParaRPr lang="ru-RU" dirty="0"/>
          </a:p>
        </p:txBody>
      </p:sp>
      <p:sp>
        <p:nvSpPr>
          <p:cNvPr id="6" name="Текст 2"/>
          <p:cNvSpPr>
            <a:spLocks noGrp="1"/>
          </p:cNvSpPr>
          <p:nvPr>
            <p:ph type="body" sz="quarter" idx="11"/>
          </p:nvPr>
        </p:nvSpPr>
        <p:spPr>
          <a:xfrm>
            <a:off x="1551600" y="4813589"/>
            <a:ext cx="7321550" cy="307777"/>
          </a:xfrm>
        </p:spPr>
        <p:txBody>
          <a:bodyPr/>
          <a:lstStyle/>
          <a:p>
            <a:r>
              <a:rPr lang="ru-RU" dirty="0"/>
              <a:t>Газификация Новгородской области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9750"/>
            <a:ext cx="91440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Догазификация</a:t>
            </a:r>
            <a:endParaRPr lang="ru-RU" dirty="0"/>
          </a:p>
        </p:txBody>
      </p:sp>
      <p:sp>
        <p:nvSpPr>
          <p:cNvPr id="7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Газификация Новгородской области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70313" y="2613830"/>
            <a:ext cx="39565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551600" y="4813589"/>
            <a:ext cx="7321550" cy="307777"/>
          </a:xfrm>
        </p:spPr>
        <p:txBody>
          <a:bodyPr/>
          <a:lstStyle/>
          <a:p>
            <a:r>
              <a:rPr lang="ru-RU" dirty="0"/>
              <a:t>Г</a:t>
            </a:r>
            <a:r>
              <a:rPr lang="ru-RU" dirty="0" smtClean="0"/>
              <a:t>азификация Новгородской </a:t>
            </a:r>
            <a:r>
              <a:rPr lang="ru-RU" dirty="0"/>
              <a:t>о</a:t>
            </a:r>
            <a:r>
              <a:rPr lang="ru-RU" dirty="0" smtClean="0"/>
              <a:t>бласти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справка о предприятии</a:t>
            </a:r>
            <a:endParaRPr lang="ru-RU" dirty="0"/>
          </a:p>
        </p:txBody>
      </p:sp>
      <p:pic>
        <p:nvPicPr>
          <p:cNvPr id="1026" name="Picture 2" descr="https://avatars.mds.yandex.net/get-altay/1003740/2a0000016286ec07f95fecfb76dbea378081/XXXL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5330"/>
            <a:ext cx="3140765" cy="209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57225" y="923902"/>
            <a:ext cx="539461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компании АО «Газпром газораспределение Великий 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Новгород» на сегодняшний день трудятся 1094 сотрудника.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эксплуатации находится: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3497,95 км газопроводов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249 газорегуляторных пунктов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7536 шкафных регуляторных пунктов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393 установки </a:t>
            </a:r>
            <a:r>
              <a:rPr lang="ru-RU" sz="16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электрохимзащиты</a:t>
            </a:r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287" y="2926448"/>
            <a:ext cx="872655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деятельности </a:t>
            </a:r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АО </a:t>
            </a:r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 газораспределение Великий Новгород</a:t>
            </a:r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</a:p>
          <a:p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Транспортировка природного газа по газораспределительным сетям</a:t>
            </a:r>
          </a:p>
          <a:p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 </a:t>
            </a:r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сетей</a:t>
            </a:r>
            <a:endParaRPr lang="ru-RU" sz="13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обслуживание газоиспользующего оборудования</a:t>
            </a:r>
          </a:p>
          <a:p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Технологическое присоединение (подключение) объектов к сети газоснабжения</a:t>
            </a:r>
          </a:p>
          <a:p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газоиспользующего оборудования</a:t>
            </a:r>
          </a:p>
          <a:p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прочие виды </a:t>
            </a:r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</a:t>
            </a:r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 газораспределение Великий Новгород» является региональным оператором по газификации и догазификации Новгородской области. </a:t>
            </a:r>
            <a:endParaRPr lang="ru-RU" sz="16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551600" y="4813589"/>
            <a:ext cx="7321550" cy="307777"/>
          </a:xfrm>
        </p:spPr>
        <p:txBody>
          <a:bodyPr/>
          <a:lstStyle/>
          <a:p>
            <a:r>
              <a:rPr lang="ru-RU" dirty="0"/>
              <a:t>Г</a:t>
            </a:r>
            <a:r>
              <a:rPr lang="ru-RU" dirty="0" smtClean="0"/>
              <a:t>азификация Новгородской области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газификации Новгородской области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45165" y="905491"/>
            <a:ext cx="8726556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день, в регионе действует Программа газификации Новгородской области, утвержденная Губернатором Новгородской области А.С. Никитиным и Председателем Правления ПАО «Газпром» А.Б. Миллером, предусматривающая строительство межпоселковых и внутрипоселковых газопроводов для газификации ранее </a:t>
            </a: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негазифицированных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населенных пунктов Новгородской области.</a:t>
            </a:r>
          </a:p>
          <a:p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данной Программы реализовано строительство межпоселковых газопроводов: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Газопровод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межпоселковый от п. Волгино до д.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Березник,с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Кончанско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-Суворовское, д. Спасово, д. Миголощи, д. Мякишево,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р.п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Хвойная на территории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Боровичского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Хвойнинского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районов Новгородской области протяженностью 79,5 км.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Газопровод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построен, принят в ноябре 2022 года приемочной комиссией с участием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 Северо-Западного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РФ.</a:t>
            </a:r>
          </a:p>
          <a:p>
            <a:pPr marL="171450" indent="-171450">
              <a:buFontTx/>
              <a:buChar char="-"/>
            </a:pP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Газопровод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межпоселковый ГРС Боровичи до д. Починная Сопка - д. Меглецы -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с.Мошенское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Боровичского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Мошенского районов Новгородской области протяженностью 47,8 км. Газопровод построен, принят в феврале 2024 года приемочной комиссией с участием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 Северо-Западного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РФ.</a:t>
            </a: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15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551600" y="4813589"/>
            <a:ext cx="7321550" cy="307777"/>
          </a:xfrm>
        </p:spPr>
        <p:txBody>
          <a:bodyPr/>
          <a:lstStyle/>
          <a:p>
            <a:r>
              <a:rPr lang="ru-RU" dirty="0"/>
              <a:t>Газификация Новгородской области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газификации Новгородской области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45165" y="905491"/>
            <a:ext cx="87265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результате, межпоселковые газопроводы и позволят газифицировать более 2400 домовладений и 17 котельных в следующих населенных пунктах:</a:t>
            </a:r>
          </a:p>
          <a:p>
            <a:pPr marL="171450" indent="-171450">
              <a:buFontTx/>
              <a:buChar char="-"/>
            </a:pP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р.п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Хвойная (распределительные сети построены)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Мякишево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Миголощи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Жаворонково</a:t>
            </a: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Спасово</a:t>
            </a:r>
          </a:p>
          <a:p>
            <a:pPr marL="171450" indent="-171450">
              <a:buFontTx/>
              <a:buChar char="-"/>
            </a:pP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д.Березник</a:t>
            </a: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с.Кончанско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-Суворовское</a:t>
            </a:r>
          </a:p>
          <a:p>
            <a:pPr marL="171450" indent="-171450">
              <a:buFontTx/>
              <a:buChar char="-"/>
            </a:pP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д.Спасское</a:t>
            </a: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д.Молодильно</a:t>
            </a: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Мошенское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(распределительные сети построены)</a:t>
            </a: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д.Меглецы</a:t>
            </a: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д.Починная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Сопка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населенных пунктах, где уже построены и сданы в эксплуатацию распределительные газопроводы, проводится газификация домовладений,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котельных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пр. В частности, активно реализуется подключение частных домовладений, до границ участков которых строительство газопроводов-вводов выполняется без взимания платы -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04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Догазификация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4679" y="1058341"/>
            <a:ext cx="86934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u="sng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600" u="sng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физических лиц, садоводческих или огороднических некоммерческих организаций – это:</a:t>
            </a:r>
            <a:endParaRPr lang="ru-RU" sz="1600" u="sng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подключения (технологического присоединения) к газораспределительным сетям газоиспользующего оборудования, принадлежащего физическим лицам, намеревающимся использовать газ для удовлетворения личных, семейных, домашних и иных нужд, не связанных с осуществлением предпринимательской (профессиональной) деятельности, с учетом выполнения мероприятий в рамках такого подключения (технологического присоединения) до границ земельных участков без взимания средств с физического лица при условии, что в населённом пункте, в котором располагается домовладение физического лица проложены газораспределительные сети и по ним осуществляется транспортировка газа. Технологическое присоединение выполняется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исполнения договора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заключаемого Обществом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 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 приложения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8 к Правилам подключения (технологического присоединения) газоиспользующего оборудования и объектов капитального строительства к сетям газораспределения, утвержденные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от 13.09.2021 № 1547 и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 основании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заявки, форма которой также определена приложением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7 к Правилам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подключения.</a:t>
            </a:r>
          </a:p>
        </p:txBody>
      </p:sp>
      <p:sp>
        <p:nvSpPr>
          <p:cNvPr id="7" name="Текст 2"/>
          <p:cNvSpPr>
            <a:spLocks noGrp="1"/>
          </p:cNvSpPr>
          <p:nvPr>
            <p:ph type="body" sz="quarter" idx="11"/>
          </p:nvPr>
        </p:nvSpPr>
        <p:spPr>
          <a:xfrm>
            <a:off x="1551600" y="4813589"/>
            <a:ext cx="7321550" cy="307777"/>
          </a:xfrm>
        </p:spPr>
        <p:txBody>
          <a:bodyPr/>
          <a:lstStyle/>
          <a:p>
            <a:r>
              <a:rPr lang="ru-RU" dirty="0"/>
              <a:t>Газификация Новгородской области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Догазификация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4679" y="1058341"/>
            <a:ext cx="86934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600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социальных </a:t>
            </a:r>
            <a:r>
              <a:rPr lang="ru-RU" sz="1600" u="sng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также подразумевает подведение газопровода до </a:t>
            </a:r>
            <a:r>
              <a:rPr lang="ru-RU" sz="1600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 земельного </a:t>
            </a:r>
            <a:r>
              <a:rPr lang="ru-RU" sz="1600" u="sng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участка заявителя без взимания платы:</a:t>
            </a:r>
          </a:p>
          <a:p>
            <a:endParaRPr lang="ru-RU" sz="1600" u="sng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Котельные </a:t>
            </a:r>
            <a:r>
              <a:rPr lang="ru-RU" sz="1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организаций, дошкольные образовательные </a:t>
            </a:r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Котельные </a:t>
            </a:r>
            <a:r>
              <a:rPr lang="ru-RU" sz="1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организации государственной системы здравоохранения/муниципальной системы </a:t>
            </a:r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Фельдшерские </a:t>
            </a:r>
            <a:r>
              <a:rPr lang="ru-RU" sz="1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фельдшерско-акушерские пункты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Кабинеты </a:t>
            </a:r>
            <a:r>
              <a:rPr lang="ru-RU" sz="1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(отделения) врачей общей </a:t>
            </a:r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практики. </a:t>
            </a:r>
          </a:p>
          <a:p>
            <a:r>
              <a:rPr lang="ru-RU" sz="16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Врачебные амбулатории</a:t>
            </a:r>
          </a:p>
        </p:txBody>
      </p:sp>
      <p:sp>
        <p:nvSpPr>
          <p:cNvPr id="7" name="Текст 2"/>
          <p:cNvSpPr>
            <a:spLocks noGrp="1"/>
          </p:cNvSpPr>
          <p:nvPr>
            <p:ph type="body" sz="quarter" idx="11"/>
          </p:nvPr>
        </p:nvSpPr>
        <p:spPr>
          <a:xfrm>
            <a:off x="1551600" y="4813589"/>
            <a:ext cx="7321550" cy="307777"/>
          </a:xfrm>
        </p:spPr>
        <p:txBody>
          <a:bodyPr/>
          <a:lstStyle/>
          <a:p>
            <a:r>
              <a:rPr lang="ru-RU" dirty="0"/>
              <a:t>Газификация Новгородской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713619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Догазификация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4679" y="1058341"/>
            <a:ext cx="869342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u="sng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и дополнения в рамках программы догазификации:</a:t>
            </a:r>
          </a:p>
          <a:p>
            <a:pPr algn="just"/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Постановлением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Правительства РФ от 16.04.2024 N 484 "О внесении изменений в некоторые акты Правительства Российской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Федерации«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действие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 распространено на домовладения, </a:t>
            </a: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расположенрные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садовых некоммерческих товариществах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(СНТ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частности, согласно документу, подключение газоиспользующего оборудования физических лиц (за исключением выполнения мероприятий в границах земельных участков, на которых располагаются домовладения этих физических лиц), осуществляется бесплатно при условии, что домовладение заявителя располагается в границах территории ведения гражданами садоводства для собственных нужд, находящейся в границах населенного пункта, в котором проложены газораспределительные сети, по которым осуществляется транспортировка газа, или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какой-либо программой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газификации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текущем календарном году предусмотрено строительство газораспределительных сетей до границ такого населенного пункта, а также при наличии у таких лиц документа, подтверждающего право собственности или иное предусмотренное законом право на домовладение и земельный участок, на котором оно расположено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2"/>
          <p:cNvSpPr>
            <a:spLocks noGrp="1"/>
          </p:cNvSpPr>
          <p:nvPr>
            <p:ph type="body" sz="quarter" idx="11"/>
          </p:nvPr>
        </p:nvSpPr>
        <p:spPr>
          <a:xfrm>
            <a:off x="1551600" y="4813589"/>
            <a:ext cx="7321550" cy="307777"/>
          </a:xfrm>
        </p:spPr>
        <p:txBody>
          <a:bodyPr/>
          <a:lstStyle/>
          <a:p>
            <a:r>
              <a:rPr lang="ru-RU" dirty="0"/>
              <a:t>Газификация Новгородской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823975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Догазификация</a:t>
            </a:r>
            <a:endParaRPr lang="ru-RU" dirty="0"/>
          </a:p>
        </p:txBody>
      </p:sp>
      <p:sp>
        <p:nvSpPr>
          <p:cNvPr id="6" name="Текст 2"/>
          <p:cNvSpPr>
            <a:spLocks noGrp="1"/>
          </p:cNvSpPr>
          <p:nvPr>
            <p:ph type="body" sz="quarter" idx="11"/>
          </p:nvPr>
        </p:nvSpPr>
        <p:spPr>
          <a:xfrm>
            <a:off x="1551600" y="4813589"/>
            <a:ext cx="7321550" cy="307777"/>
          </a:xfrm>
        </p:spPr>
        <p:txBody>
          <a:bodyPr/>
          <a:lstStyle/>
          <a:p>
            <a:r>
              <a:rPr lang="ru-RU" dirty="0"/>
              <a:t>Газификация Новгородской области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9148" y="859700"/>
            <a:ext cx="873400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социальной </a:t>
            </a:r>
            <a:r>
              <a:rPr lang="ru-RU" sz="1600" u="sng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в виде компенсации затрат </a:t>
            </a:r>
            <a:r>
              <a:rPr lang="ru-RU" sz="1600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заявителей при выполнении работ </a:t>
            </a:r>
            <a:r>
              <a:rPr lang="ru-RU" sz="1600" u="sng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газификации внутри </a:t>
            </a:r>
            <a:r>
              <a:rPr lang="ru-RU" sz="1600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 их земельных участков, покупку и установку газоиспользующего </a:t>
            </a:r>
            <a:r>
              <a:rPr lang="ru-RU" sz="1600" u="sng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оборудования.</a:t>
            </a:r>
          </a:p>
          <a:p>
            <a:endParaRPr lang="ru-RU" sz="16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Регламентированы Областным законом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04.07.2022 № 149-ОЗ «О дополнительной мере социальной поддержки многодетных семей и отдельных категорий граждан по газификации их домовладений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имеющие право воспользоваться правом компенсации:</a:t>
            </a: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многодетные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малоимущие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семьи, малоимущие одиноко проживающие граждане;</a:t>
            </a: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ветераны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инвалиды Великой Отечественной войны;</a:t>
            </a: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ветераны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инвалиды боевых действий;</a:t>
            </a: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участники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военной операции и члены их семей;</a:t>
            </a:r>
          </a:p>
          <a:p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члены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 погибших (умерших) ветеранов и инвалидов боевых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действий.</a:t>
            </a: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Догазификация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551600" y="4813589"/>
            <a:ext cx="7321550" cy="307777"/>
          </a:xfrm>
        </p:spPr>
        <p:txBody>
          <a:bodyPr/>
          <a:lstStyle/>
          <a:p>
            <a:r>
              <a:rPr lang="ru-RU" dirty="0"/>
              <a:t>Газификация Новгородской области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791" y="1186070"/>
            <a:ext cx="83091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день,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Программы догазификации Новгородской области на 2021-2027 год, утвержденной Указом Губернатора Новгородской области от 14.12.2023 №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758, АО «Газпром газораспределение Великий Новгород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 мероприятия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газификации и догазификации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Новгородской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 </a:t>
            </a:r>
          </a:p>
          <a:p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данную программу входит газификация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18326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домовладений, а также проектирование и строительство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231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распределительного газопровода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протяженностью 597,3 км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распределительных газопроводов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ведется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99-ти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населенных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пунктах региона,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на сегодняшний день в 60-ти -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сетей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завершено.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сегодняшний день построено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471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 (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 распределительных сетей. Полностью завершено строительство 148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объектов, что составляет около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 газопроводов. При этом,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сданы приемочной комиссии,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эксплуатацию.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начала реализации программы догазификации, до границ земельного участка заявителей, силами Общества построено 8812 газопроводов-вводов, создана техническая возможность подключения для 15186 домовладений.</a:t>
            </a:r>
          </a:p>
          <a:p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в рамках догазификации запланировано дополнительно построить 5,4 км распределительных газопроводов в 3-х населенных пунктах.</a:t>
            </a:r>
          </a:p>
          <a:p>
            <a:endParaRPr lang="ru-RU" sz="1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«Газпром газораспределение Великий Новгород» не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снижает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темпы строительства и ввода распределительных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газопроводов,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уделяя повышенное внимание требованиям промышленной безопасности.</a:t>
            </a:r>
          </a:p>
          <a:p>
            <a:endParaRPr lang="ru-RU" sz="1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8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932</Words>
  <Application>Microsoft Office PowerPoint</Application>
  <PresentationFormat>Экран (16:9)</PresentationFormat>
  <Paragraphs>96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Arial Narrow</vt:lpstr>
      <vt:lpstr>Calibri</vt:lpstr>
      <vt:lpstr>Times New Roman</vt:lpstr>
      <vt:lpstr>4_Специальное оформление</vt:lpstr>
      <vt:lpstr>5_Специальное оформление</vt:lpstr>
      <vt:lpstr>7_Специальное оформление</vt:lpstr>
      <vt:lpstr>9_Специальное оформление</vt:lpstr>
      <vt:lpstr>6_Специальное оформление</vt:lpstr>
      <vt:lpstr>8_Специальное оформление</vt:lpstr>
      <vt:lpstr>Презентация PowerPoint</vt:lpstr>
      <vt:lpstr>Краткая справка о предприятии</vt:lpstr>
      <vt:lpstr>Программа газификации Новгородской области</vt:lpstr>
      <vt:lpstr>Программа газификации Новгородской области</vt:lpstr>
      <vt:lpstr>Догазификация</vt:lpstr>
      <vt:lpstr>Догазификация</vt:lpstr>
      <vt:lpstr>Догазификация</vt:lpstr>
      <vt:lpstr>Догазификация</vt:lpstr>
      <vt:lpstr>Догазификация</vt:lpstr>
      <vt:lpstr>Догазификация</vt:lpstr>
      <vt:lpstr>Догазификация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julia</dc:creator>
  <cp:lastModifiedBy>Секретарь</cp:lastModifiedBy>
  <cp:revision>146</cp:revision>
  <dcterms:created xsi:type="dcterms:W3CDTF">2016-02-05T10:31:15Z</dcterms:created>
  <dcterms:modified xsi:type="dcterms:W3CDTF">2024-04-24T10:57:27Z</dcterms:modified>
</cp:coreProperties>
</file>